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Nunito SemiBold"/>
      <p:regular r:id="rId18"/>
      <p:bold r:id="rId19"/>
      <p:italic r:id="rId20"/>
      <p:boldItalic r:id="rId21"/>
    </p:embeddedFont>
    <p:embeddedFont>
      <p:font typeface="Nuni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icael da Costa"/>
  <p:cmAuthor clrIdx="1" id="1" initials="" lastIdx="1" name="Henry Kime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italic.fntdata"/><Relationship Id="rId22" Type="http://schemas.openxmlformats.org/officeDocument/2006/relationships/font" Target="fonts/Nunito-regular.fntdata"/><Relationship Id="rId21" Type="http://schemas.openxmlformats.org/officeDocument/2006/relationships/font" Target="fonts/NunitoSemiBold-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SemiBold-bold.fntdata"/><Relationship Id="rId18" Type="http://schemas.openxmlformats.org/officeDocument/2006/relationships/font" Target="fonts/NunitoSemiBold-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21T13:31:12.812">
    <p:pos x="288" y="661"/>
    <p:text>Add canister used...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2-23T04:02:10.287">
    <p:pos x="288" y="839"/>
    <p:text>4 out of the 5 that failed I assume?</p:text>
  </p:cm>
  <p:cm authorId="1" idx="1" dt="2020-12-23T04:02:10.287">
    <p:pos x="288" y="839"/>
    <p:text>yeah, we chose from the ones that failed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1d267457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1d267457d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b1d267457d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1d267457d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1d267457d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b1d267457d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1d267457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b1d267457d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gb1d267457d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12b0028f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12b0028fa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gb12b0028fa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12b0028f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12b0028f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gb12b0028f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12b0028f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12b0028f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b12b0028fa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1d267457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1d267457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gb1d267457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1d267457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1d267457d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b1d267457d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1d267457d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1d267457d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gb1d267457d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2.xml"/><Relationship Id="rId4" Type="http://schemas.openxmlformats.org/officeDocument/2006/relationships/hyperlink" Target="https://docs.google.com/presentation/d/1dhz5_MKLwWqGr8JzYIEwUyUINSQsFP_ywrG0kTzXWG0/edit#slide=id.p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W&amp;M KP Dispense </a:t>
            </a:r>
            <a:r>
              <a:rPr lang="en-US"/>
              <a:t>Inaccuracies</a:t>
            </a:r>
            <a:r>
              <a:rPr lang="en-US"/>
              <a:t> Analysis Report</a:t>
            </a:r>
            <a:endParaRPr sz="2400"/>
          </a:p>
        </p:txBody>
      </p:sp>
      <p:sp>
        <p:nvSpPr>
          <p:cNvPr id="166" name="Google Shape;166;p19"/>
          <p:cNvSpPr txBox="1"/>
          <p:nvPr/>
        </p:nvSpPr>
        <p:spPr>
          <a:xfrm>
            <a:off x="8940175" y="5672300"/>
            <a:ext cx="29430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Analysis by: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Henry Kimeu</a:t>
            </a:r>
            <a:endParaRPr>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RC 3: Tank Level &amp; Flow Rates</a:t>
            </a:r>
            <a:endParaRPr sz="2800"/>
          </a:p>
        </p:txBody>
      </p:sp>
      <p:sp>
        <p:nvSpPr>
          <p:cNvPr id="243" name="Google Shape;243;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4" name="Google Shape;244;p28"/>
          <p:cNvSpPr txBox="1"/>
          <p:nvPr/>
        </p:nvSpPr>
        <p:spPr>
          <a:xfrm>
            <a:off x="645350" y="5644950"/>
            <a:ext cx="9499200" cy="668400"/>
          </a:xfrm>
          <a:prstGeom prst="rect">
            <a:avLst/>
          </a:prstGeom>
          <a:noFill/>
          <a:ln>
            <a:noFill/>
          </a:ln>
        </p:spPr>
        <p:txBody>
          <a:bodyPr anchorCtr="0" anchor="t" bIns="91425" lIns="91425" spcFirstLastPara="1" rIns="91425" wrap="square" tIns="0">
            <a:noAutofit/>
          </a:bodyPr>
          <a:lstStyle/>
          <a:p>
            <a:pPr indent="0" lvl="0" marL="0" rtl="0" algn="l">
              <a:lnSpc>
                <a:spcPct val="120000"/>
              </a:lnSpc>
              <a:spcBef>
                <a:spcPts val="1000"/>
              </a:spcBef>
              <a:spcAft>
                <a:spcPts val="0"/>
              </a:spcAft>
              <a:buNone/>
            </a:pPr>
            <a:r>
              <a:rPr b="1" lang="en-US" sz="1500">
                <a:solidFill>
                  <a:schemeClr val="dk1"/>
                </a:solidFill>
                <a:latin typeface="Nunito"/>
                <a:ea typeface="Nunito"/>
                <a:cs typeface="Nunito"/>
                <a:sym typeface="Nunito"/>
              </a:rPr>
              <a:t>There is no identifiable pattern to link tank level, flow rate and dispense error</a:t>
            </a:r>
            <a:endParaRPr b="1" sz="1500">
              <a:latin typeface="Nunito"/>
              <a:ea typeface="Nunito"/>
              <a:cs typeface="Nunito"/>
              <a:sym typeface="Nunito"/>
            </a:endParaRPr>
          </a:p>
        </p:txBody>
      </p:sp>
      <p:sp>
        <p:nvSpPr>
          <p:cNvPr id="245" name="Google Shape;245;p28"/>
          <p:cNvSpPr txBox="1"/>
          <p:nvPr/>
        </p:nvSpPr>
        <p:spPr>
          <a:xfrm>
            <a:off x="10072625" y="1375425"/>
            <a:ext cx="1987200" cy="1566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1500">
                <a:solidFill>
                  <a:schemeClr val="dk1"/>
                </a:solidFill>
                <a:latin typeface="Nunito"/>
                <a:ea typeface="Nunito"/>
                <a:cs typeface="Nunito"/>
                <a:sym typeface="Nunito"/>
              </a:rPr>
              <a:t>Grey area shows allowable error range.</a:t>
            </a:r>
            <a:endParaRPr sz="15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t/>
            </a:r>
            <a:endParaRPr sz="1500">
              <a:solidFill>
                <a:schemeClr val="dk1"/>
              </a:solidFill>
              <a:latin typeface="Nunito"/>
              <a:ea typeface="Nunito"/>
              <a:cs typeface="Nunito"/>
              <a:sym typeface="Nunito"/>
            </a:endParaRPr>
          </a:p>
        </p:txBody>
      </p:sp>
      <p:pic>
        <p:nvPicPr>
          <p:cNvPr id="246" name="Google Shape;246;p28"/>
          <p:cNvPicPr preferRelativeResize="0"/>
          <p:nvPr/>
        </p:nvPicPr>
        <p:blipFill>
          <a:blip r:embed="rId3">
            <a:alphaModFix/>
          </a:blip>
          <a:stretch>
            <a:fillRect/>
          </a:stretch>
        </p:blipFill>
        <p:spPr>
          <a:xfrm>
            <a:off x="152400" y="1027750"/>
            <a:ext cx="9992149" cy="45138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RC 4: 5V Flowmeter Power Supply</a:t>
            </a:r>
            <a:endParaRPr/>
          </a:p>
        </p:txBody>
      </p:sp>
      <p:sp>
        <p:nvSpPr>
          <p:cNvPr id="253" name="Google Shape;253;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4" name="Google Shape;254;p29"/>
          <p:cNvSpPr txBox="1"/>
          <p:nvPr/>
        </p:nvSpPr>
        <p:spPr>
          <a:xfrm>
            <a:off x="9232100" y="1213050"/>
            <a:ext cx="2760300" cy="5014500"/>
          </a:xfrm>
          <a:prstGeom prst="rect">
            <a:avLst/>
          </a:prstGeom>
          <a:noFill/>
          <a:ln>
            <a:noFill/>
          </a:ln>
        </p:spPr>
        <p:txBody>
          <a:bodyPr anchorCtr="0" anchor="t" bIns="91425" lIns="91425" spcFirstLastPara="1" rIns="91425" wrap="square" tIns="0">
            <a:noAutofit/>
          </a:bodyPr>
          <a:lstStyle/>
          <a:p>
            <a:pPr indent="0" lvl="0" marL="0" rtl="0" algn="l">
              <a:lnSpc>
                <a:spcPct val="120000"/>
              </a:lnSpc>
              <a:spcBef>
                <a:spcPts val="1000"/>
              </a:spcBef>
              <a:spcAft>
                <a:spcPts val="0"/>
              </a:spcAft>
              <a:buClr>
                <a:schemeClr val="dk1"/>
              </a:buClr>
              <a:buSzPts val="1100"/>
              <a:buFont typeface="Arial"/>
              <a:buNone/>
            </a:pPr>
            <a:r>
              <a:rPr lang="en-US" sz="1500">
                <a:solidFill>
                  <a:schemeClr val="dk1"/>
                </a:solidFill>
                <a:latin typeface="Nunito"/>
                <a:ea typeface="Nunito"/>
                <a:cs typeface="Nunito"/>
                <a:sym typeface="Nunito"/>
              </a:rPr>
              <a:t>7 recently </a:t>
            </a:r>
            <a:r>
              <a:rPr lang="en-US" sz="1500">
                <a:solidFill>
                  <a:schemeClr val="dk1"/>
                </a:solidFill>
                <a:latin typeface="Nunito"/>
                <a:ea typeface="Nunito"/>
                <a:cs typeface="Nunito"/>
                <a:sym typeface="Nunito"/>
              </a:rPr>
              <a:t>sealed </a:t>
            </a:r>
            <a:r>
              <a:rPr lang="en-US" sz="1500">
                <a:solidFill>
                  <a:schemeClr val="dk1"/>
                </a:solidFill>
                <a:latin typeface="Nunito"/>
                <a:ea typeface="Nunito"/>
                <a:cs typeface="Nunito"/>
                <a:sym typeface="Nunito"/>
              </a:rPr>
              <a:t>KPs were selected for periodic accuracy verification.</a:t>
            </a:r>
            <a:endParaRPr sz="1500">
              <a:latin typeface="Nunito"/>
              <a:ea typeface="Nunito"/>
              <a:cs typeface="Nunito"/>
              <a:sym typeface="Nunito"/>
            </a:endParaRPr>
          </a:p>
          <a:p>
            <a:pPr indent="0" lvl="0" marL="0" rtl="0" algn="l">
              <a:lnSpc>
                <a:spcPct val="120000"/>
              </a:lnSpc>
              <a:spcBef>
                <a:spcPts val="1000"/>
              </a:spcBef>
              <a:spcAft>
                <a:spcPts val="0"/>
              </a:spcAft>
              <a:buNone/>
            </a:pPr>
            <a:r>
              <a:rPr lang="en-US" sz="1500">
                <a:latin typeface="Nunito"/>
                <a:ea typeface="Nunito"/>
                <a:cs typeface="Nunito"/>
                <a:sym typeface="Nunito"/>
              </a:rPr>
              <a:t>*</a:t>
            </a:r>
            <a:r>
              <a:rPr lang="en-US" sz="1500">
                <a:solidFill>
                  <a:srgbClr val="000000"/>
                </a:solidFill>
                <a:latin typeface="Nunito"/>
                <a:ea typeface="Nunito"/>
                <a:cs typeface="Nunito"/>
                <a:sym typeface="Nunito"/>
              </a:rPr>
              <a:t>Grey area shows allowable error range.</a:t>
            </a:r>
            <a:endParaRPr sz="1500">
              <a:solidFill>
                <a:srgbClr val="000000"/>
              </a:solidFill>
              <a:latin typeface="Nunito"/>
              <a:ea typeface="Nunito"/>
              <a:cs typeface="Nunito"/>
              <a:sym typeface="Nunito"/>
            </a:endParaRPr>
          </a:p>
          <a:p>
            <a:pPr indent="0" lvl="0" marL="0" rtl="0" algn="l">
              <a:lnSpc>
                <a:spcPct val="120000"/>
              </a:lnSpc>
              <a:spcBef>
                <a:spcPts val="1000"/>
              </a:spcBef>
              <a:spcAft>
                <a:spcPts val="0"/>
              </a:spcAft>
              <a:buNone/>
            </a:pPr>
            <a:r>
              <a:rPr lang="en-US" sz="1500">
                <a:latin typeface="Nunito"/>
                <a:ea typeface="Nunito"/>
                <a:cs typeface="Nunito"/>
                <a:sym typeface="Nunito"/>
              </a:rPr>
              <a:t>5 out of the 7 KPs have failed accuracy verification since when they were sealed by W&amp;M.</a:t>
            </a:r>
            <a:endParaRPr sz="1500">
              <a:latin typeface="Nunito"/>
              <a:ea typeface="Nunito"/>
              <a:cs typeface="Nunito"/>
              <a:sym typeface="Nunito"/>
            </a:endParaRPr>
          </a:p>
          <a:p>
            <a:pPr indent="0" lvl="0" marL="0" rtl="0" algn="l">
              <a:lnSpc>
                <a:spcPct val="120000"/>
              </a:lnSpc>
              <a:spcBef>
                <a:spcPts val="1000"/>
              </a:spcBef>
              <a:spcAft>
                <a:spcPts val="0"/>
              </a:spcAft>
              <a:buNone/>
            </a:pPr>
            <a:r>
              <a:rPr lang="en-US" sz="1500">
                <a:latin typeface="Nunito"/>
                <a:ea typeface="Nunito"/>
                <a:cs typeface="Nunito"/>
                <a:sym typeface="Nunito"/>
              </a:rPr>
              <a:t>The earliest failure was recorded 12 days after W&amp;M sealing.</a:t>
            </a:r>
            <a:endParaRPr sz="1500">
              <a:latin typeface="Nunito"/>
              <a:ea typeface="Nunito"/>
              <a:cs typeface="Nunito"/>
              <a:sym typeface="Nunito"/>
            </a:endParaRPr>
          </a:p>
          <a:p>
            <a:pPr indent="0" lvl="0" marL="0" rtl="0" algn="l">
              <a:lnSpc>
                <a:spcPct val="120000"/>
              </a:lnSpc>
              <a:spcBef>
                <a:spcPts val="1000"/>
              </a:spcBef>
              <a:spcAft>
                <a:spcPts val="0"/>
              </a:spcAft>
              <a:buNone/>
            </a:pPr>
            <a:r>
              <a:t/>
            </a:r>
            <a:endParaRPr sz="1500">
              <a:latin typeface="Nunito"/>
              <a:ea typeface="Nunito"/>
              <a:cs typeface="Nunito"/>
              <a:sym typeface="Nunito"/>
            </a:endParaRPr>
          </a:p>
          <a:p>
            <a:pPr indent="0" lvl="0" marL="0" rtl="0" algn="l">
              <a:lnSpc>
                <a:spcPct val="120000"/>
              </a:lnSpc>
              <a:spcBef>
                <a:spcPts val="1000"/>
              </a:spcBef>
              <a:spcAft>
                <a:spcPts val="0"/>
              </a:spcAft>
              <a:buNone/>
            </a:pPr>
            <a:r>
              <a:rPr b="1" lang="en-US" sz="1200">
                <a:latin typeface="Nunito"/>
                <a:ea typeface="Nunito"/>
                <a:cs typeface="Nunito"/>
                <a:sym typeface="Nunito"/>
              </a:rPr>
              <a:t>NB</a:t>
            </a:r>
            <a:r>
              <a:rPr lang="en-US" sz="1200">
                <a:latin typeface="Nunito"/>
                <a:ea typeface="Nunito"/>
                <a:cs typeface="Nunito"/>
                <a:sym typeface="Nunito"/>
              </a:rPr>
              <a:t>: W&amp;M :- Weights and Measures</a:t>
            </a:r>
            <a:endParaRPr sz="1200">
              <a:latin typeface="Nunito"/>
              <a:ea typeface="Nunito"/>
              <a:cs typeface="Nunito"/>
              <a:sym typeface="Nunito"/>
            </a:endParaRPr>
          </a:p>
        </p:txBody>
      </p:sp>
      <p:pic>
        <p:nvPicPr>
          <p:cNvPr id="255" name="Google Shape;255;p29"/>
          <p:cNvPicPr preferRelativeResize="0"/>
          <p:nvPr/>
        </p:nvPicPr>
        <p:blipFill>
          <a:blip r:embed="rId3">
            <a:alphaModFix/>
          </a:blip>
          <a:stretch>
            <a:fillRect/>
          </a:stretch>
        </p:blipFill>
        <p:spPr>
          <a:xfrm>
            <a:off x="123750" y="960900"/>
            <a:ext cx="8854100" cy="5390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Next Steps</a:t>
            </a:r>
            <a:endParaRPr/>
          </a:p>
        </p:txBody>
      </p:sp>
      <p:sp>
        <p:nvSpPr>
          <p:cNvPr id="262" name="Google Shape;262;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AutoNum type="arabicPeriod"/>
            </a:pPr>
            <a:r>
              <a:rPr lang="en-US" sz="2100"/>
              <a:t>4 KPs</a:t>
            </a:r>
            <a:r>
              <a:rPr lang="en-US" sz="2100"/>
              <a:t> from the 5 that failed among the 7KPs</a:t>
            </a:r>
            <a:r>
              <a:rPr lang="en-US" sz="2100"/>
              <a:t> selected for periodic verification will be upgraded to the 12V FLM BL PCB. </a:t>
            </a:r>
            <a:endParaRPr sz="2100"/>
          </a:p>
          <a:p>
            <a:pPr indent="0" lvl="0" marL="457200" rtl="0" algn="l">
              <a:spcBef>
                <a:spcPts val="0"/>
              </a:spcBef>
              <a:spcAft>
                <a:spcPts val="0"/>
              </a:spcAft>
              <a:buNone/>
            </a:pPr>
            <a:r>
              <a:rPr lang="en-US" sz="2100"/>
              <a:t>This will establish the improvement that 12V flowmeter power supply has on a KP’s dispense accuracy.</a:t>
            </a:r>
            <a:endParaRPr sz="2100"/>
          </a:p>
          <a:p>
            <a:pPr indent="-361950" lvl="0" marL="457200" rtl="0" algn="l">
              <a:spcBef>
                <a:spcPts val="1000"/>
              </a:spcBef>
              <a:spcAft>
                <a:spcPts val="0"/>
              </a:spcAft>
              <a:buSzPts val="2100"/>
              <a:buAutoNum type="arabicPeriod"/>
            </a:pPr>
            <a:r>
              <a:rPr lang="en-US" sz="2100"/>
              <a:t>These 4 KPs will add on to the 16KPs that have a 12V BL PCB whose accuracy is being verified after 2 days for the last 1 month. Verification will be carried out until we are ready to roll out the 12V BL PCBs to the entire network.</a:t>
            </a:r>
            <a:endParaRPr sz="2100"/>
          </a:p>
          <a:p>
            <a:pPr indent="0" lvl="0" marL="457200" rtl="0" algn="l">
              <a:spcBef>
                <a:spcPts val="1000"/>
              </a:spcBef>
              <a:spcAft>
                <a:spcPts val="0"/>
              </a:spcAft>
              <a:buNone/>
            </a:pPr>
            <a:r>
              <a:t/>
            </a:r>
            <a:endParaRPr sz="2100"/>
          </a:p>
          <a:p>
            <a:pPr indent="-361950" lvl="0" marL="457200" rtl="0" algn="l">
              <a:spcBef>
                <a:spcPts val="1000"/>
              </a:spcBef>
              <a:spcAft>
                <a:spcPts val="0"/>
              </a:spcAft>
              <a:buSzPts val="2100"/>
              <a:buChar char="●"/>
            </a:pPr>
            <a:r>
              <a:rPr lang="en-US" sz="2100"/>
              <a:t>Link to test report</a:t>
            </a:r>
            <a:r>
              <a:rPr lang="en-US" sz="2100"/>
              <a:t> </a:t>
            </a:r>
            <a:r>
              <a:rPr lang="en-US" sz="2100" u="sng">
                <a:solidFill>
                  <a:schemeClr val="hlink"/>
                </a:solidFill>
                <a:hlinkClick r:id="rId4"/>
              </a:rPr>
              <a:t>12V BL PCB Test Report</a:t>
            </a:r>
            <a:endParaRPr sz="2100"/>
          </a:p>
        </p:txBody>
      </p:sp>
      <p:sp>
        <p:nvSpPr>
          <p:cNvPr id="263" name="Google Shape;263;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a:t>Introduction.</a:t>
            </a:r>
            <a:endParaRPr/>
          </a:p>
          <a:p>
            <a:pPr indent="-457200" lvl="0" marL="609600" rtl="0" algn="l">
              <a:spcBef>
                <a:spcPts val="0"/>
              </a:spcBef>
              <a:spcAft>
                <a:spcPts val="0"/>
              </a:spcAft>
              <a:buSzPts val="2400"/>
              <a:buAutoNum type="arabicPeriod"/>
            </a:pPr>
            <a:r>
              <a:rPr lang="en-US"/>
              <a:t>Potential Root Causes.</a:t>
            </a:r>
            <a:endParaRPr/>
          </a:p>
          <a:p>
            <a:pPr indent="-457200" lvl="0" marL="609600" rtl="0" algn="l">
              <a:spcBef>
                <a:spcPts val="0"/>
              </a:spcBef>
              <a:spcAft>
                <a:spcPts val="0"/>
              </a:spcAft>
              <a:buSzPts val="2400"/>
              <a:buAutoNum type="arabicPeriod"/>
            </a:pPr>
            <a:r>
              <a:rPr lang="en-US"/>
              <a:t>Analysis.</a:t>
            </a:r>
            <a:endParaRPr/>
          </a:p>
          <a:p>
            <a:pPr indent="-457200" lvl="0" marL="609600" rtl="0" algn="l">
              <a:spcBef>
                <a:spcPts val="0"/>
              </a:spcBef>
              <a:spcAft>
                <a:spcPts val="0"/>
              </a:spcAft>
              <a:buSzPts val="2400"/>
              <a:buAutoNum type="arabicPeriod"/>
            </a:pPr>
            <a:r>
              <a:rPr lang="en-US"/>
              <a:t>Next Steps.</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Introduction</a:t>
            </a:r>
            <a:endParaRPr/>
          </a:p>
        </p:txBody>
      </p:sp>
      <p:sp>
        <p:nvSpPr>
          <p:cNvPr id="178" name="Google Shape;178;p21"/>
          <p:cNvSpPr txBox="1"/>
          <p:nvPr>
            <p:ph idx="1" type="subTitle"/>
          </p:nvPr>
        </p:nvSpPr>
        <p:spPr>
          <a:xfrm>
            <a:off x="458700" y="1203500"/>
            <a:ext cx="11274600" cy="47928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Char char="●"/>
            </a:pPr>
            <a:r>
              <a:rPr lang="en-US" sz="2100"/>
              <a:t>This report represents a</a:t>
            </a:r>
            <a:r>
              <a:rPr lang="en-US" sz="2100"/>
              <a:t>nalysis results to determine root-cause for increasing numbers of dispense inaccuracies during W&amp;M KP Sealing exercise.</a:t>
            </a:r>
            <a:endParaRPr sz="2100"/>
          </a:p>
          <a:p>
            <a:pPr indent="-361950" lvl="0" marL="457200" rtl="0" algn="l">
              <a:spcBef>
                <a:spcPts val="0"/>
              </a:spcBef>
              <a:spcAft>
                <a:spcPts val="0"/>
              </a:spcAft>
              <a:buSzPts val="2100"/>
              <a:buChar char="●"/>
            </a:pPr>
            <a:r>
              <a:rPr lang="en-US" sz="2100"/>
              <a:t>So far, the Pass and Failure rates are as shown below;</a:t>
            </a:r>
            <a:endParaRPr sz="2100"/>
          </a:p>
          <a:p>
            <a:pPr indent="0" lvl="0" marL="914400" rtl="0" algn="l">
              <a:spcBef>
                <a:spcPts val="1000"/>
              </a:spcBef>
              <a:spcAft>
                <a:spcPts val="0"/>
              </a:spcAft>
              <a:buNone/>
            </a:pPr>
            <a:r>
              <a:t/>
            </a:r>
            <a:endParaRPr sz="2100"/>
          </a:p>
          <a:p>
            <a:pPr indent="0" lvl="0" marL="914400" rtl="0" algn="l">
              <a:spcBef>
                <a:spcPts val="1000"/>
              </a:spcBef>
              <a:spcAft>
                <a:spcPts val="0"/>
              </a:spcAft>
              <a:buNone/>
            </a:pPr>
            <a:r>
              <a:t/>
            </a:r>
            <a:endParaRPr sz="2100"/>
          </a:p>
          <a:p>
            <a:pPr indent="0" lvl="0" marL="914400" rtl="0" algn="l">
              <a:spcBef>
                <a:spcPts val="1000"/>
              </a:spcBef>
              <a:spcAft>
                <a:spcPts val="0"/>
              </a:spcAft>
              <a:buNone/>
            </a:pPr>
            <a:r>
              <a:t/>
            </a:r>
            <a:endParaRPr sz="2100"/>
          </a:p>
          <a:p>
            <a:pPr indent="0" lvl="0" marL="914400" rtl="0" algn="l">
              <a:spcBef>
                <a:spcPts val="1000"/>
              </a:spcBef>
              <a:spcAft>
                <a:spcPts val="0"/>
              </a:spcAft>
              <a:buNone/>
            </a:pPr>
            <a:r>
              <a:t/>
            </a:r>
            <a:endParaRPr sz="2100"/>
          </a:p>
          <a:p>
            <a:pPr indent="0" lvl="0" marL="914400" rtl="0" algn="l">
              <a:spcBef>
                <a:spcPts val="1000"/>
              </a:spcBef>
              <a:spcAft>
                <a:spcPts val="0"/>
              </a:spcAft>
              <a:buNone/>
            </a:pPr>
            <a:r>
              <a:t/>
            </a:r>
            <a:endParaRPr sz="2100"/>
          </a:p>
          <a:p>
            <a:pPr indent="0" lvl="0" marL="0" rtl="0" algn="l">
              <a:spcBef>
                <a:spcPts val="1000"/>
              </a:spcBef>
              <a:spcAft>
                <a:spcPts val="0"/>
              </a:spcAft>
              <a:buNone/>
            </a:pPr>
            <a:r>
              <a:t/>
            </a:r>
            <a:endParaRPr sz="2100"/>
          </a:p>
          <a:p>
            <a:pPr indent="0" lvl="0" marL="0" rtl="0" algn="l">
              <a:spcBef>
                <a:spcPts val="1000"/>
              </a:spcBef>
              <a:spcAft>
                <a:spcPts val="0"/>
              </a:spcAft>
              <a:buNone/>
            </a:pPr>
            <a:r>
              <a:t/>
            </a:r>
            <a:endParaRPr sz="21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0" name="Google Shape;180;p21"/>
          <p:cNvPicPr preferRelativeResize="0"/>
          <p:nvPr/>
        </p:nvPicPr>
        <p:blipFill>
          <a:blip r:embed="rId3">
            <a:alphaModFix/>
          </a:blip>
          <a:stretch>
            <a:fillRect/>
          </a:stretch>
        </p:blipFill>
        <p:spPr>
          <a:xfrm>
            <a:off x="1038154" y="2843604"/>
            <a:ext cx="8845575" cy="194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Potential Root-Causes (RC)</a:t>
            </a:r>
            <a:endParaRPr/>
          </a:p>
        </p:txBody>
      </p:sp>
      <p:sp>
        <p:nvSpPr>
          <p:cNvPr id="187" name="Google Shape;187;p22"/>
          <p:cNvSpPr txBox="1"/>
          <p:nvPr>
            <p:ph idx="1" type="subTitle"/>
          </p:nvPr>
        </p:nvSpPr>
        <p:spPr>
          <a:xfrm>
            <a:off x="458700" y="1050675"/>
            <a:ext cx="11274600" cy="5301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This report investigates the following potential root causes.</a:t>
            </a:r>
            <a:endParaRPr sz="2000"/>
          </a:p>
          <a:p>
            <a:pPr indent="-355600" lvl="0" marL="457200" rtl="0" algn="l">
              <a:spcBef>
                <a:spcPts val="0"/>
              </a:spcBef>
              <a:spcAft>
                <a:spcPts val="0"/>
              </a:spcAft>
              <a:buSzPts val="2000"/>
              <a:buChar char="●"/>
            </a:pPr>
            <a:r>
              <a:rPr b="1" lang="en-US" sz="2000"/>
              <a:t>RC 1: </a:t>
            </a:r>
            <a:r>
              <a:rPr b="1" lang="en-US" sz="2000"/>
              <a:t>Technician.</a:t>
            </a:r>
            <a:endParaRPr b="1" sz="2000"/>
          </a:p>
          <a:p>
            <a:pPr indent="0" lvl="0" marL="457200" rtl="0" algn="l">
              <a:spcBef>
                <a:spcPts val="0"/>
              </a:spcBef>
              <a:spcAft>
                <a:spcPts val="0"/>
              </a:spcAft>
              <a:buNone/>
            </a:pPr>
            <a:r>
              <a:rPr lang="en-US" sz="2000"/>
              <a:t>Whether there is a relationship between technicians from the number of calibrated KPs which later Passed or Failed verification.</a:t>
            </a:r>
            <a:endParaRPr sz="2000"/>
          </a:p>
          <a:p>
            <a:pPr indent="-355600" lvl="0" marL="457200" rtl="0" algn="l">
              <a:spcBef>
                <a:spcPts val="0"/>
              </a:spcBef>
              <a:spcAft>
                <a:spcPts val="0"/>
              </a:spcAft>
              <a:buSzPts val="2000"/>
              <a:buChar char="●"/>
            </a:pPr>
            <a:r>
              <a:rPr b="1" lang="en-US" sz="2000"/>
              <a:t>RC 2: </a:t>
            </a:r>
            <a:r>
              <a:rPr b="1" lang="en-US" sz="2000"/>
              <a:t>C</a:t>
            </a:r>
            <a:r>
              <a:rPr b="1" lang="en-US" sz="2000"/>
              <a:t>alibration date</a:t>
            </a:r>
            <a:endParaRPr b="1" sz="2000"/>
          </a:p>
          <a:p>
            <a:pPr indent="457200" lvl="0" marL="0" rtl="0" algn="l">
              <a:spcBef>
                <a:spcPts val="0"/>
              </a:spcBef>
              <a:spcAft>
                <a:spcPts val="0"/>
              </a:spcAft>
              <a:buNone/>
            </a:pPr>
            <a:r>
              <a:rPr lang="en-US" sz="2000"/>
              <a:t>To check for patterns between calibration dates and subsequent Fail or Pass rates.</a:t>
            </a:r>
            <a:endParaRPr sz="2000"/>
          </a:p>
          <a:p>
            <a:pPr indent="-355600" lvl="0" marL="457200" rtl="0" algn="l">
              <a:spcBef>
                <a:spcPts val="0"/>
              </a:spcBef>
              <a:spcAft>
                <a:spcPts val="0"/>
              </a:spcAft>
              <a:buSzPts val="2000"/>
              <a:buChar char="●"/>
            </a:pPr>
            <a:r>
              <a:rPr b="1" lang="en-US" sz="2000"/>
              <a:t>RC 3: Tank level and flow rates.</a:t>
            </a:r>
            <a:endParaRPr b="1" sz="2000"/>
          </a:p>
          <a:p>
            <a:pPr indent="0" lvl="0" marL="457200" rtl="0" algn="l">
              <a:spcBef>
                <a:spcPts val="0"/>
              </a:spcBef>
              <a:spcAft>
                <a:spcPts val="0"/>
              </a:spcAft>
              <a:buClr>
                <a:schemeClr val="dk1"/>
              </a:buClr>
              <a:buSzPts val="1100"/>
              <a:buFont typeface="Arial"/>
              <a:buNone/>
            </a:pPr>
            <a:r>
              <a:rPr lang="en-US" sz="2000"/>
              <a:t>To establish the relationship between tank levels, flow rates and dispense errors.</a:t>
            </a:r>
            <a:endParaRPr b="1" sz="2000"/>
          </a:p>
          <a:p>
            <a:pPr indent="-355600" lvl="0" marL="457200" rtl="0" algn="l">
              <a:spcBef>
                <a:spcPts val="0"/>
              </a:spcBef>
              <a:spcAft>
                <a:spcPts val="0"/>
              </a:spcAft>
              <a:buSzPts val="2000"/>
              <a:buChar char="●"/>
            </a:pPr>
            <a:r>
              <a:rPr b="1" lang="en-US" sz="2000"/>
              <a:t>RC 4: 5V flowmeter power supply</a:t>
            </a:r>
            <a:endParaRPr b="1" sz="2000"/>
          </a:p>
          <a:p>
            <a:pPr indent="457200" lvl="0" marL="0" rtl="0" algn="l">
              <a:spcBef>
                <a:spcPts val="0"/>
              </a:spcBef>
              <a:spcAft>
                <a:spcPts val="0"/>
              </a:spcAft>
              <a:buNone/>
            </a:pPr>
            <a:r>
              <a:rPr lang="en-US" sz="2000"/>
              <a:t>To establish whether the 5V supply to the KP flowmeter has an effect on dispense accuracy</a:t>
            </a:r>
            <a:endParaRPr sz="2000"/>
          </a:p>
          <a:p>
            <a:pPr indent="-355600" lvl="0" marL="457200" rtl="0" algn="l">
              <a:spcBef>
                <a:spcPts val="0"/>
              </a:spcBef>
              <a:spcAft>
                <a:spcPts val="0"/>
              </a:spcAft>
              <a:buSzPts val="2000"/>
              <a:buFont typeface="Nunito"/>
              <a:buChar char="●"/>
            </a:pPr>
            <a:r>
              <a:rPr b="1" lang="en-US" sz="2000"/>
              <a:t>RC 5: Canister Used</a:t>
            </a:r>
            <a:endParaRPr b="1" sz="2000"/>
          </a:p>
          <a:p>
            <a:pPr indent="0" lvl="0" marL="457200" rtl="0" algn="l">
              <a:spcBef>
                <a:spcPts val="0"/>
              </a:spcBef>
              <a:spcAft>
                <a:spcPts val="0"/>
              </a:spcAft>
              <a:buNone/>
            </a:pPr>
            <a:r>
              <a:rPr lang="en-US" sz="2000"/>
              <a:t>To check for trends between canisters used and dispense errors.</a:t>
            </a:r>
            <a:endParaRPr sz="2000"/>
          </a:p>
        </p:txBody>
      </p:sp>
      <p:sp>
        <p:nvSpPr>
          <p:cNvPr id="188" name="Google Shape;188;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RC 1: Technician</a:t>
            </a:r>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6" name="Google Shape;196;p23"/>
          <p:cNvSpPr txBox="1"/>
          <p:nvPr/>
        </p:nvSpPr>
        <p:spPr>
          <a:xfrm>
            <a:off x="8257825" y="1571125"/>
            <a:ext cx="3792000" cy="2622000"/>
          </a:xfrm>
          <a:prstGeom prst="rect">
            <a:avLst/>
          </a:prstGeom>
          <a:noFill/>
          <a:ln>
            <a:noFill/>
          </a:ln>
        </p:spPr>
        <p:txBody>
          <a:bodyPr anchorCtr="0" anchor="t" bIns="91425" lIns="91425" spcFirstLastPara="1" rIns="91425" wrap="square" tIns="0">
            <a:noAutofit/>
          </a:bodyPr>
          <a:lstStyle/>
          <a:p>
            <a:pPr indent="0" lvl="0" marL="0" rtl="0" algn="l">
              <a:lnSpc>
                <a:spcPct val="120000"/>
              </a:lnSpc>
              <a:spcBef>
                <a:spcPts val="1000"/>
              </a:spcBef>
              <a:spcAft>
                <a:spcPts val="0"/>
              </a:spcAft>
              <a:buNone/>
            </a:pPr>
            <a:r>
              <a:rPr lang="en-US" sz="1500">
                <a:latin typeface="Nunito"/>
                <a:ea typeface="Nunito"/>
                <a:cs typeface="Nunito"/>
                <a:sym typeface="Nunito"/>
              </a:rPr>
              <a:t>*Failure rate represents proportion of the total each Technician calibrated during hardware upgrade.</a:t>
            </a:r>
            <a:endParaRPr sz="1500">
              <a:latin typeface="Nunito"/>
              <a:ea typeface="Nunito"/>
              <a:cs typeface="Nunito"/>
              <a:sym typeface="Nunito"/>
            </a:endParaRPr>
          </a:p>
          <a:p>
            <a:pPr indent="0" lvl="0" marL="0" rtl="0" algn="l">
              <a:lnSpc>
                <a:spcPct val="120000"/>
              </a:lnSpc>
              <a:spcBef>
                <a:spcPts val="1000"/>
              </a:spcBef>
              <a:spcAft>
                <a:spcPts val="0"/>
              </a:spcAft>
              <a:buNone/>
            </a:pPr>
            <a:r>
              <a:rPr lang="en-US" sz="1500">
                <a:latin typeface="Nunito"/>
                <a:ea typeface="Nunito"/>
                <a:cs typeface="Nunito"/>
                <a:sym typeface="Nunito"/>
              </a:rPr>
              <a:t>The failure rates are between 38% and 57% among all Technicians.</a:t>
            </a:r>
            <a:endParaRPr sz="1500">
              <a:latin typeface="Nunito"/>
              <a:ea typeface="Nunito"/>
              <a:cs typeface="Nunito"/>
              <a:sym typeface="Nunito"/>
            </a:endParaRPr>
          </a:p>
          <a:p>
            <a:pPr indent="0" lvl="0" marL="0" rtl="0" algn="l">
              <a:lnSpc>
                <a:spcPct val="120000"/>
              </a:lnSpc>
              <a:spcBef>
                <a:spcPts val="1000"/>
              </a:spcBef>
              <a:spcAft>
                <a:spcPts val="0"/>
              </a:spcAft>
              <a:buNone/>
            </a:pPr>
            <a:r>
              <a:rPr lang="en-US" sz="1500">
                <a:latin typeface="Nunito"/>
                <a:ea typeface="Nunito"/>
                <a:cs typeface="Nunito"/>
                <a:sym typeface="Nunito"/>
              </a:rPr>
              <a:t>This does not point to a Technician-caused error during calibration (done during Hardware Upgrade).</a:t>
            </a:r>
            <a:endParaRPr sz="1500">
              <a:latin typeface="Nunito"/>
              <a:ea typeface="Nunito"/>
              <a:cs typeface="Nunito"/>
              <a:sym typeface="Nunito"/>
            </a:endParaRPr>
          </a:p>
        </p:txBody>
      </p:sp>
      <p:pic>
        <p:nvPicPr>
          <p:cNvPr id="197" name="Google Shape;197;p23"/>
          <p:cNvPicPr preferRelativeResize="0"/>
          <p:nvPr/>
        </p:nvPicPr>
        <p:blipFill>
          <a:blip r:embed="rId3">
            <a:alphaModFix/>
          </a:blip>
          <a:stretch>
            <a:fillRect/>
          </a:stretch>
        </p:blipFill>
        <p:spPr>
          <a:xfrm>
            <a:off x="142825" y="1571125"/>
            <a:ext cx="8114999" cy="28877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RC 2: Calibration Date</a:t>
            </a:r>
            <a:endParaRPr/>
          </a:p>
        </p:txBody>
      </p:sp>
      <p:sp>
        <p:nvSpPr>
          <p:cNvPr id="204" name="Google Shape;204;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5" name="Google Shape;205;p24"/>
          <p:cNvPicPr preferRelativeResize="0"/>
          <p:nvPr/>
        </p:nvPicPr>
        <p:blipFill>
          <a:blip r:embed="rId3">
            <a:alphaModFix/>
          </a:blip>
          <a:stretch>
            <a:fillRect/>
          </a:stretch>
        </p:blipFill>
        <p:spPr>
          <a:xfrm>
            <a:off x="152400" y="1027743"/>
            <a:ext cx="11887199" cy="3648629"/>
          </a:xfrm>
          <a:prstGeom prst="rect">
            <a:avLst/>
          </a:prstGeom>
          <a:noFill/>
          <a:ln>
            <a:noFill/>
          </a:ln>
        </p:spPr>
      </p:pic>
      <p:sp>
        <p:nvSpPr>
          <p:cNvPr id="206" name="Google Shape;206;p24"/>
          <p:cNvSpPr txBox="1"/>
          <p:nvPr/>
        </p:nvSpPr>
        <p:spPr>
          <a:xfrm>
            <a:off x="645350" y="5096925"/>
            <a:ext cx="9499200" cy="859500"/>
          </a:xfrm>
          <a:prstGeom prst="rect">
            <a:avLst/>
          </a:prstGeom>
          <a:noFill/>
          <a:ln>
            <a:noFill/>
          </a:ln>
        </p:spPr>
        <p:txBody>
          <a:bodyPr anchorCtr="0" anchor="t" bIns="91425" lIns="91425" spcFirstLastPara="1" rIns="91425" wrap="square" tIns="0">
            <a:noAutofit/>
          </a:bodyPr>
          <a:lstStyle/>
          <a:p>
            <a:pPr indent="0" lvl="0" marL="0" rtl="0" algn="l">
              <a:lnSpc>
                <a:spcPct val="120000"/>
              </a:lnSpc>
              <a:spcBef>
                <a:spcPts val="1000"/>
              </a:spcBef>
              <a:spcAft>
                <a:spcPts val="0"/>
              </a:spcAft>
              <a:buNone/>
            </a:pPr>
            <a:r>
              <a:rPr b="1" lang="en-US" sz="1500">
                <a:latin typeface="Nunito"/>
                <a:ea typeface="Nunito"/>
                <a:cs typeface="Nunito"/>
                <a:sym typeface="Nunito"/>
              </a:rPr>
              <a:t>There is no identifiable pattern which can point to a direct</a:t>
            </a:r>
            <a:r>
              <a:rPr b="1" lang="en-US" sz="1500">
                <a:solidFill>
                  <a:srgbClr val="000000"/>
                </a:solidFill>
                <a:latin typeface="Nunito"/>
                <a:ea typeface="Nunito"/>
                <a:cs typeface="Nunito"/>
                <a:sym typeface="Nunito"/>
              </a:rPr>
              <a:t> relationship between </a:t>
            </a:r>
            <a:r>
              <a:rPr b="1" lang="en-US" sz="1500">
                <a:latin typeface="Nunito"/>
                <a:ea typeface="Nunito"/>
                <a:cs typeface="Nunito"/>
                <a:sym typeface="Nunito"/>
              </a:rPr>
              <a:t>failure rates and calibration dates</a:t>
            </a:r>
            <a:endParaRPr b="1" sz="1500">
              <a:solidFill>
                <a:srgbClr val="000000"/>
              </a:solidFill>
              <a:latin typeface="Nunito"/>
              <a:ea typeface="Nunito"/>
              <a:cs typeface="Nunito"/>
              <a:sym typeface="Nunito"/>
            </a:endParaRPr>
          </a:p>
          <a:p>
            <a:pPr indent="0" lvl="0" marL="0" rtl="0" algn="l">
              <a:lnSpc>
                <a:spcPct val="120000"/>
              </a:lnSpc>
              <a:spcBef>
                <a:spcPts val="1000"/>
              </a:spcBef>
              <a:spcAft>
                <a:spcPts val="0"/>
              </a:spcAft>
              <a:buNone/>
            </a:pPr>
            <a:r>
              <a:t/>
            </a:r>
            <a:endParaRPr b="1" sz="1500">
              <a:solidFill>
                <a:srgbClr val="000000"/>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RC 3: Tank Level &amp; Flow Rates</a:t>
            </a:r>
            <a:endParaRPr sz="2800"/>
          </a:p>
        </p:txBody>
      </p:sp>
      <p:sp>
        <p:nvSpPr>
          <p:cNvPr id="213" name="Google Shape;213;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4" name="Google Shape;214;p25"/>
          <p:cNvSpPr txBox="1"/>
          <p:nvPr/>
        </p:nvSpPr>
        <p:spPr>
          <a:xfrm>
            <a:off x="645350" y="5644950"/>
            <a:ext cx="9499200" cy="668400"/>
          </a:xfrm>
          <a:prstGeom prst="rect">
            <a:avLst/>
          </a:prstGeom>
          <a:noFill/>
          <a:ln>
            <a:noFill/>
          </a:ln>
        </p:spPr>
        <p:txBody>
          <a:bodyPr anchorCtr="0" anchor="t" bIns="91425" lIns="91425" spcFirstLastPara="1" rIns="91425" wrap="square" tIns="0">
            <a:noAutofit/>
          </a:bodyPr>
          <a:lstStyle/>
          <a:p>
            <a:pPr indent="0" lvl="0" marL="0" rtl="0" algn="l">
              <a:lnSpc>
                <a:spcPct val="120000"/>
              </a:lnSpc>
              <a:spcBef>
                <a:spcPts val="1000"/>
              </a:spcBef>
              <a:spcAft>
                <a:spcPts val="0"/>
              </a:spcAft>
              <a:buNone/>
            </a:pPr>
            <a:r>
              <a:rPr b="1" lang="en-US" sz="1500">
                <a:latin typeface="Nunito"/>
                <a:ea typeface="Nunito"/>
                <a:cs typeface="Nunito"/>
                <a:sym typeface="Nunito"/>
              </a:rPr>
              <a:t>There is no identifiable pattern to link tank level, flow rate and dispense error</a:t>
            </a:r>
            <a:endParaRPr b="1" sz="1500">
              <a:solidFill>
                <a:srgbClr val="000000"/>
              </a:solidFill>
              <a:latin typeface="Nunito"/>
              <a:ea typeface="Nunito"/>
              <a:cs typeface="Nunito"/>
              <a:sym typeface="Nunito"/>
            </a:endParaRPr>
          </a:p>
          <a:p>
            <a:pPr indent="0" lvl="0" marL="0" rtl="0" algn="l">
              <a:lnSpc>
                <a:spcPct val="120000"/>
              </a:lnSpc>
              <a:spcBef>
                <a:spcPts val="1000"/>
              </a:spcBef>
              <a:spcAft>
                <a:spcPts val="0"/>
              </a:spcAft>
              <a:buNone/>
            </a:pPr>
            <a:r>
              <a:t/>
            </a:r>
            <a:endParaRPr b="1" sz="1500">
              <a:solidFill>
                <a:srgbClr val="000000"/>
              </a:solidFill>
              <a:latin typeface="Nunito"/>
              <a:ea typeface="Nunito"/>
              <a:cs typeface="Nunito"/>
              <a:sym typeface="Nunito"/>
            </a:endParaRPr>
          </a:p>
        </p:txBody>
      </p:sp>
      <p:pic>
        <p:nvPicPr>
          <p:cNvPr id="215" name="Google Shape;215;p25"/>
          <p:cNvPicPr preferRelativeResize="0"/>
          <p:nvPr/>
        </p:nvPicPr>
        <p:blipFill>
          <a:blip r:embed="rId3">
            <a:alphaModFix/>
          </a:blip>
          <a:stretch>
            <a:fillRect/>
          </a:stretch>
        </p:blipFill>
        <p:spPr>
          <a:xfrm>
            <a:off x="152400" y="1027750"/>
            <a:ext cx="9193526" cy="4387976"/>
          </a:xfrm>
          <a:prstGeom prst="rect">
            <a:avLst/>
          </a:prstGeom>
          <a:noFill/>
          <a:ln>
            <a:noFill/>
          </a:ln>
        </p:spPr>
      </p:pic>
      <p:sp>
        <p:nvSpPr>
          <p:cNvPr id="216" name="Google Shape;216;p25"/>
          <p:cNvSpPr txBox="1"/>
          <p:nvPr/>
        </p:nvSpPr>
        <p:spPr>
          <a:xfrm>
            <a:off x="9198000" y="1327675"/>
            <a:ext cx="3000000" cy="1566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1500">
                <a:solidFill>
                  <a:schemeClr val="dk1"/>
                </a:solidFill>
                <a:latin typeface="Nunito"/>
                <a:ea typeface="Nunito"/>
                <a:cs typeface="Nunito"/>
                <a:sym typeface="Nunito"/>
              </a:rPr>
              <a:t>Grey area shows allowable error range.</a:t>
            </a:r>
            <a:endParaRPr sz="15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t/>
            </a:r>
            <a:endParaRPr sz="1500">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RC 3: Tank Level &amp; Flow Rates</a:t>
            </a:r>
            <a:endParaRPr sz="2800"/>
          </a:p>
        </p:txBody>
      </p:sp>
      <p:sp>
        <p:nvSpPr>
          <p:cNvPr id="223" name="Google Shape;223;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4" name="Google Shape;224;p26"/>
          <p:cNvSpPr txBox="1"/>
          <p:nvPr/>
        </p:nvSpPr>
        <p:spPr>
          <a:xfrm>
            <a:off x="645350" y="5644950"/>
            <a:ext cx="9499200" cy="668400"/>
          </a:xfrm>
          <a:prstGeom prst="rect">
            <a:avLst/>
          </a:prstGeom>
          <a:noFill/>
          <a:ln>
            <a:noFill/>
          </a:ln>
        </p:spPr>
        <p:txBody>
          <a:bodyPr anchorCtr="0" anchor="t" bIns="91425" lIns="91425" spcFirstLastPara="1" rIns="91425" wrap="square" tIns="0">
            <a:noAutofit/>
          </a:bodyPr>
          <a:lstStyle/>
          <a:p>
            <a:pPr indent="0" lvl="0" marL="0" rtl="0" algn="l">
              <a:lnSpc>
                <a:spcPct val="120000"/>
              </a:lnSpc>
              <a:spcBef>
                <a:spcPts val="1000"/>
              </a:spcBef>
              <a:spcAft>
                <a:spcPts val="0"/>
              </a:spcAft>
              <a:buNone/>
            </a:pPr>
            <a:r>
              <a:rPr b="1" lang="en-US" sz="1500">
                <a:solidFill>
                  <a:schemeClr val="dk1"/>
                </a:solidFill>
                <a:latin typeface="Nunito"/>
                <a:ea typeface="Nunito"/>
                <a:cs typeface="Nunito"/>
                <a:sym typeface="Nunito"/>
              </a:rPr>
              <a:t>There is no identifiable pattern to link tank level, flow rate and dispense error</a:t>
            </a:r>
            <a:endParaRPr b="1" sz="1500">
              <a:latin typeface="Nunito"/>
              <a:ea typeface="Nunito"/>
              <a:cs typeface="Nunito"/>
              <a:sym typeface="Nunito"/>
            </a:endParaRPr>
          </a:p>
        </p:txBody>
      </p:sp>
      <p:pic>
        <p:nvPicPr>
          <p:cNvPr id="225" name="Google Shape;225;p26"/>
          <p:cNvPicPr preferRelativeResize="0"/>
          <p:nvPr/>
        </p:nvPicPr>
        <p:blipFill>
          <a:blip r:embed="rId3">
            <a:alphaModFix/>
          </a:blip>
          <a:stretch>
            <a:fillRect/>
          </a:stretch>
        </p:blipFill>
        <p:spPr>
          <a:xfrm>
            <a:off x="152400" y="1027750"/>
            <a:ext cx="10011654" cy="4617200"/>
          </a:xfrm>
          <a:prstGeom prst="rect">
            <a:avLst/>
          </a:prstGeom>
          <a:noFill/>
          <a:ln>
            <a:noFill/>
          </a:ln>
        </p:spPr>
      </p:pic>
      <p:sp>
        <p:nvSpPr>
          <p:cNvPr id="226" name="Google Shape;226;p26"/>
          <p:cNvSpPr txBox="1"/>
          <p:nvPr/>
        </p:nvSpPr>
        <p:spPr>
          <a:xfrm>
            <a:off x="10034400" y="1891200"/>
            <a:ext cx="2163600" cy="1566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1500">
                <a:solidFill>
                  <a:schemeClr val="dk1"/>
                </a:solidFill>
                <a:latin typeface="Nunito"/>
                <a:ea typeface="Nunito"/>
                <a:cs typeface="Nunito"/>
                <a:sym typeface="Nunito"/>
              </a:rPr>
              <a:t>Grey area shows allowable error range.</a:t>
            </a:r>
            <a:endParaRPr sz="15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t/>
            </a:r>
            <a:endParaRPr sz="1500">
              <a:solidFill>
                <a:schemeClr val="dk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RC 3: Tank Level &amp; Flow Rates</a:t>
            </a:r>
            <a:endParaRPr sz="2800"/>
          </a:p>
        </p:txBody>
      </p:sp>
      <p:sp>
        <p:nvSpPr>
          <p:cNvPr id="233" name="Google Shape;233;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4" name="Google Shape;234;p27"/>
          <p:cNvSpPr txBox="1"/>
          <p:nvPr/>
        </p:nvSpPr>
        <p:spPr>
          <a:xfrm>
            <a:off x="645350" y="5644950"/>
            <a:ext cx="9499200" cy="668400"/>
          </a:xfrm>
          <a:prstGeom prst="rect">
            <a:avLst/>
          </a:prstGeom>
          <a:noFill/>
          <a:ln>
            <a:noFill/>
          </a:ln>
        </p:spPr>
        <p:txBody>
          <a:bodyPr anchorCtr="0" anchor="t" bIns="91425" lIns="91425" spcFirstLastPara="1" rIns="91425" wrap="square" tIns="0">
            <a:noAutofit/>
          </a:bodyPr>
          <a:lstStyle/>
          <a:p>
            <a:pPr indent="0" lvl="0" marL="0" rtl="0" algn="l">
              <a:lnSpc>
                <a:spcPct val="120000"/>
              </a:lnSpc>
              <a:spcBef>
                <a:spcPts val="1000"/>
              </a:spcBef>
              <a:spcAft>
                <a:spcPts val="0"/>
              </a:spcAft>
              <a:buNone/>
            </a:pPr>
            <a:r>
              <a:rPr b="1" lang="en-US" sz="1500">
                <a:solidFill>
                  <a:schemeClr val="dk1"/>
                </a:solidFill>
                <a:latin typeface="Nunito"/>
                <a:ea typeface="Nunito"/>
                <a:cs typeface="Nunito"/>
                <a:sym typeface="Nunito"/>
              </a:rPr>
              <a:t>There is no identifiable pattern to link tank level, flow rate and dispense error</a:t>
            </a:r>
            <a:endParaRPr b="1" sz="1500">
              <a:latin typeface="Nunito"/>
              <a:ea typeface="Nunito"/>
              <a:cs typeface="Nunito"/>
              <a:sym typeface="Nunito"/>
            </a:endParaRPr>
          </a:p>
        </p:txBody>
      </p:sp>
      <p:sp>
        <p:nvSpPr>
          <p:cNvPr id="235" name="Google Shape;235;p27"/>
          <p:cNvSpPr txBox="1"/>
          <p:nvPr/>
        </p:nvSpPr>
        <p:spPr>
          <a:xfrm>
            <a:off x="9083400" y="1585550"/>
            <a:ext cx="3000000" cy="1566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1500">
                <a:solidFill>
                  <a:schemeClr val="dk1"/>
                </a:solidFill>
                <a:latin typeface="Nunito"/>
                <a:ea typeface="Nunito"/>
                <a:cs typeface="Nunito"/>
                <a:sym typeface="Nunito"/>
              </a:rPr>
              <a:t>Grey area shows allowable error range.</a:t>
            </a:r>
            <a:endParaRPr sz="15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t/>
            </a:r>
            <a:endParaRPr sz="1500">
              <a:solidFill>
                <a:schemeClr val="dk1"/>
              </a:solidFill>
              <a:latin typeface="Nunito"/>
              <a:ea typeface="Nunito"/>
              <a:cs typeface="Nunito"/>
              <a:sym typeface="Nunito"/>
            </a:endParaRPr>
          </a:p>
        </p:txBody>
      </p:sp>
      <p:pic>
        <p:nvPicPr>
          <p:cNvPr id="236" name="Google Shape;236;p27"/>
          <p:cNvPicPr preferRelativeResize="0"/>
          <p:nvPr/>
        </p:nvPicPr>
        <p:blipFill>
          <a:blip r:embed="rId3">
            <a:alphaModFix/>
          </a:blip>
          <a:stretch>
            <a:fillRect/>
          </a:stretch>
        </p:blipFill>
        <p:spPr>
          <a:xfrm>
            <a:off x="152400" y="1027750"/>
            <a:ext cx="9012643" cy="44645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